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2" r:id="rId10"/>
    <p:sldId id="303" r:id="rId11"/>
    <p:sldId id="313" r:id="rId12"/>
    <p:sldId id="314" r:id="rId13"/>
    <p:sldId id="315" r:id="rId14"/>
    <p:sldId id="316" r:id="rId15"/>
    <p:sldId id="320" r:id="rId16"/>
    <p:sldId id="322" r:id="rId17"/>
    <p:sldId id="321" r:id="rId18"/>
    <p:sldId id="323" r:id="rId19"/>
    <p:sldId id="324" r:id="rId20"/>
    <p:sldId id="319" r:id="rId21"/>
    <p:sldId id="317" r:id="rId22"/>
    <p:sldId id="318" r:id="rId23"/>
    <p:sldId id="302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53E"/>
    <a:srgbClr val="31344D"/>
    <a:srgbClr val="FA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0" autoAdjust="0"/>
    <p:restoredTop sz="90291" autoAdjust="0"/>
  </p:normalViewPr>
  <p:slideViewPr>
    <p:cSldViewPr snapToGrid="0">
      <p:cViewPr varScale="1">
        <p:scale>
          <a:sx n="102" d="100"/>
          <a:sy n="102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68E54-B321-471E-B195-E6EDEF760B0E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64FC6-FAAC-484B-9F59-60375A97B5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34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11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64FC6-FAAC-484B-9F59-60375A97B5ED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9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49210-7041-475F-B813-1129DECF8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9F3718-800F-42A9-BF7C-EB7C770B8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70DB90-3DFF-445D-82A4-DB23AA9F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693975-16ED-43C2-90F8-9806E7CB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EE468-5E46-4E9E-8E29-81B9BC3E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97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9179C-5407-4846-ACF7-D9BC07DB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693E70-37B8-409C-9298-53A45A80F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61A34-C84B-43FC-BA9B-5B924B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D26E5-6630-492F-8630-2FD07A13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07045A-1C4F-4F5E-BC31-D204B95B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44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2DCE9E-6502-44FA-808E-9959FFB87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B03776-1A9C-4B42-9391-04995895E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FE1D96-E41C-4AE6-8BD6-1D8CCC81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826CE8-339B-43DC-805A-616B8A0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0BF51-3738-4F4F-9C5A-CC4FA7AD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597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0F93C-62BB-4DBA-A81E-8C1FDA12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93D00F-8996-4EEA-B88A-E076930FD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DCB01-07B0-445B-9A93-92FD97EA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FD9D0-F79A-4CD4-A816-C8B28961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543905-6AF2-4511-83A6-C73C2CBB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47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C7D11-75D3-4A34-843F-954D4F0C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088463-D70D-4B52-8030-9036F5D4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6CE22-E435-4297-9CEA-F07F5B42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CC07E-A7D7-4F35-9F7B-627BAB9E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342435-EB26-414B-93E8-C2BC7A81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19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43C91-5DA9-4785-9B7E-24AA55D8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699AB-DDED-48EF-AF34-940756F24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48BE1F-B63D-47D6-81D0-32A623B62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63B8CF-9A3A-4259-853E-74980BA4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5643B0-2F15-4487-B91A-A774B623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D3DDC4-E595-4C74-8530-742CBEFC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48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B06F0-2B8A-4286-B441-6439BE72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DD1A3-1F20-4E3B-B843-5672400A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353F8-765E-4622-99C2-E6D6D74E6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69A9F3-BAB5-4417-B266-0A714C37C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F19027-003C-4B46-A062-07980D8F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98A7B4-5FA7-40DC-AA49-4313EB17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152C26-4609-4480-A564-65E1DE1B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848123-8858-4080-9704-B356CE3D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1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E1DEB-5244-4EF7-A029-C3E021D1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4E8739-F4C9-41EB-BC80-B907FA09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443A2B-E341-467F-9693-C2638771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65AED0-9756-41F3-ADF0-05F92D9A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021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03FE52-9438-4D95-A039-00302392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3F8627-E125-42D7-8BD5-F4A484FF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B19ADF-63FB-4F8E-8E39-3BEB027A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C83DD-8D1B-4CC0-A859-2A25FF23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02EDA6-1640-4A8A-871A-0ADA5344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CEFED3-4DFC-4DBB-9510-6613F6E2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69CCB8-3FBB-4095-81FA-8F6759D1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CEB3F7-24D1-41BA-9EEF-04DD9337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BCBE58-B1CF-4F21-BCF9-0279BA32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76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3F918-71DC-41D7-97CF-5DF8ED0E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8E4C87-E835-4FF8-A7F9-FB73D2A4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00219E-8575-4FC4-854B-4059D2F3E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CAA00E-244F-4D19-8B8C-16D7F500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E82310-5C9E-4109-A539-2F2B9465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30EE2-A03C-4118-A93C-DD002387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84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5376E-06A8-420E-A365-E76AE77D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209421-430D-4F12-8AD0-C8F66309B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5ACF8-7291-4025-BD13-463F70063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695A-636D-48AE-87C6-BA5B0100D2FB}" type="datetimeFigureOut">
              <a:rPr lang="es-CO" smtClean="0"/>
              <a:t>14/02/25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AF5B3-9BED-4D88-933C-27F422263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B24B0-F6ED-437C-9D0C-C58706A4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9377-34AF-4E3F-AD25-272612FB19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75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B892CF-1C02-484C-838B-386C91989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84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ombre con uniforme blanco">
            <a:extLst>
              <a:ext uri="{FF2B5EF4-FFF2-40B4-BE49-F238E27FC236}">
                <a16:creationId xmlns:a16="http://schemas.microsoft.com/office/drawing/2014/main" id="{3D5E3E16-F8D2-55A2-DA60-F6DECEB9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0252703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B0B47A-0FFB-79EC-63FE-36CF2581116B}"/>
              </a:ext>
            </a:extLst>
          </p:cNvPr>
          <p:cNvSpPr/>
          <p:nvPr/>
        </p:nvSpPr>
        <p:spPr>
          <a:xfrm rot="1526061">
            <a:off x="6339967" y="-674338"/>
            <a:ext cx="6837330" cy="9481762"/>
          </a:xfrm>
          <a:custGeom>
            <a:avLst/>
            <a:gdLst>
              <a:gd name="connsiteX0" fmla="*/ 0 w 6871272"/>
              <a:gd name="connsiteY0" fmla="*/ 0 h 9512825"/>
              <a:gd name="connsiteX1" fmla="*/ 6871272 w 6871272"/>
              <a:gd name="connsiteY1" fmla="*/ 0 h 9512825"/>
              <a:gd name="connsiteX2" fmla="*/ 6871272 w 6871272"/>
              <a:gd name="connsiteY2" fmla="*/ 9512825 h 9512825"/>
              <a:gd name="connsiteX3" fmla="*/ 0 w 6871272"/>
              <a:gd name="connsiteY3" fmla="*/ 9512825 h 9512825"/>
              <a:gd name="connsiteX4" fmla="*/ 0 w 6871272"/>
              <a:gd name="connsiteY4" fmla="*/ 0 h 9512825"/>
              <a:gd name="connsiteX0" fmla="*/ 375063 w 6871272"/>
              <a:gd name="connsiteY0" fmla="*/ 1720139 h 9512825"/>
              <a:gd name="connsiteX1" fmla="*/ 6871272 w 6871272"/>
              <a:gd name="connsiteY1" fmla="*/ 0 h 9512825"/>
              <a:gd name="connsiteX2" fmla="*/ 6871272 w 6871272"/>
              <a:gd name="connsiteY2" fmla="*/ 9512825 h 9512825"/>
              <a:gd name="connsiteX3" fmla="*/ 0 w 6871272"/>
              <a:gd name="connsiteY3" fmla="*/ 9512825 h 9512825"/>
              <a:gd name="connsiteX4" fmla="*/ 375063 w 6871272"/>
              <a:gd name="connsiteY4" fmla="*/ 1720139 h 9512825"/>
              <a:gd name="connsiteX0" fmla="*/ 375063 w 6871272"/>
              <a:gd name="connsiteY0" fmla="*/ 1702823 h 9495509"/>
              <a:gd name="connsiteX1" fmla="*/ 3862989 w 6871272"/>
              <a:gd name="connsiteY1" fmla="*/ 0 h 9495509"/>
              <a:gd name="connsiteX2" fmla="*/ 6871272 w 6871272"/>
              <a:gd name="connsiteY2" fmla="*/ 9495509 h 9495509"/>
              <a:gd name="connsiteX3" fmla="*/ 0 w 6871272"/>
              <a:gd name="connsiteY3" fmla="*/ 9495509 h 9495509"/>
              <a:gd name="connsiteX4" fmla="*/ 375063 w 6871272"/>
              <a:gd name="connsiteY4" fmla="*/ 1702823 h 9495509"/>
              <a:gd name="connsiteX0" fmla="*/ 375063 w 6818629"/>
              <a:gd name="connsiteY0" fmla="*/ 1702823 h 9495509"/>
              <a:gd name="connsiteX1" fmla="*/ 3862989 w 6818629"/>
              <a:gd name="connsiteY1" fmla="*/ 0 h 9495509"/>
              <a:gd name="connsiteX2" fmla="*/ 6818629 w 6818629"/>
              <a:gd name="connsiteY2" fmla="*/ 6241851 h 9495509"/>
              <a:gd name="connsiteX3" fmla="*/ 0 w 6818629"/>
              <a:gd name="connsiteY3" fmla="*/ 9495509 h 9495509"/>
              <a:gd name="connsiteX4" fmla="*/ 375063 w 6818629"/>
              <a:gd name="connsiteY4" fmla="*/ 1702823 h 9495509"/>
              <a:gd name="connsiteX0" fmla="*/ 375063 w 6818629"/>
              <a:gd name="connsiteY0" fmla="*/ 1493743 h 9286429"/>
              <a:gd name="connsiteX1" fmla="*/ 3930278 w 6818629"/>
              <a:gd name="connsiteY1" fmla="*/ 0 h 9286429"/>
              <a:gd name="connsiteX2" fmla="*/ 6818629 w 6818629"/>
              <a:gd name="connsiteY2" fmla="*/ 6032771 h 9286429"/>
              <a:gd name="connsiteX3" fmla="*/ 0 w 6818629"/>
              <a:gd name="connsiteY3" fmla="*/ 9286429 h 9286429"/>
              <a:gd name="connsiteX4" fmla="*/ 375063 w 6818629"/>
              <a:gd name="connsiteY4" fmla="*/ 1493743 h 9286429"/>
              <a:gd name="connsiteX0" fmla="*/ 375063 w 6818629"/>
              <a:gd name="connsiteY0" fmla="*/ 1656627 h 9449313"/>
              <a:gd name="connsiteX1" fmla="*/ 3901031 w 6818629"/>
              <a:gd name="connsiteY1" fmla="*/ 0 h 9449313"/>
              <a:gd name="connsiteX2" fmla="*/ 6818629 w 6818629"/>
              <a:gd name="connsiteY2" fmla="*/ 6195655 h 9449313"/>
              <a:gd name="connsiteX3" fmla="*/ 0 w 6818629"/>
              <a:gd name="connsiteY3" fmla="*/ 9449313 h 9449313"/>
              <a:gd name="connsiteX4" fmla="*/ 375063 w 6818629"/>
              <a:gd name="connsiteY4" fmla="*/ 1656627 h 9449313"/>
              <a:gd name="connsiteX0" fmla="*/ 375063 w 6818629"/>
              <a:gd name="connsiteY0" fmla="*/ 1675968 h 9468654"/>
              <a:gd name="connsiteX1" fmla="*/ 3907905 w 6818629"/>
              <a:gd name="connsiteY1" fmla="*/ 0 h 9468654"/>
              <a:gd name="connsiteX2" fmla="*/ 6818629 w 6818629"/>
              <a:gd name="connsiteY2" fmla="*/ 6214996 h 9468654"/>
              <a:gd name="connsiteX3" fmla="*/ 0 w 6818629"/>
              <a:gd name="connsiteY3" fmla="*/ 9468654 h 9468654"/>
              <a:gd name="connsiteX4" fmla="*/ 375063 w 6818629"/>
              <a:gd name="connsiteY4" fmla="*/ 1675968 h 9468654"/>
              <a:gd name="connsiteX0" fmla="*/ 375063 w 6837330"/>
              <a:gd name="connsiteY0" fmla="*/ 1675968 h 9468654"/>
              <a:gd name="connsiteX1" fmla="*/ 3907905 w 6837330"/>
              <a:gd name="connsiteY1" fmla="*/ 0 h 9468654"/>
              <a:gd name="connsiteX2" fmla="*/ 6837330 w 6837330"/>
              <a:gd name="connsiteY2" fmla="*/ 6254319 h 9468654"/>
              <a:gd name="connsiteX3" fmla="*/ 0 w 6837330"/>
              <a:gd name="connsiteY3" fmla="*/ 9468654 h 9468654"/>
              <a:gd name="connsiteX4" fmla="*/ 375063 w 6837330"/>
              <a:gd name="connsiteY4" fmla="*/ 1675968 h 9468654"/>
              <a:gd name="connsiteX0" fmla="*/ 375063 w 6837330"/>
              <a:gd name="connsiteY0" fmla="*/ 1689076 h 9481762"/>
              <a:gd name="connsiteX1" fmla="*/ 3901671 w 6837330"/>
              <a:gd name="connsiteY1" fmla="*/ 0 h 9481762"/>
              <a:gd name="connsiteX2" fmla="*/ 6837330 w 6837330"/>
              <a:gd name="connsiteY2" fmla="*/ 6267427 h 9481762"/>
              <a:gd name="connsiteX3" fmla="*/ 0 w 6837330"/>
              <a:gd name="connsiteY3" fmla="*/ 9481762 h 9481762"/>
              <a:gd name="connsiteX4" fmla="*/ 375063 w 6837330"/>
              <a:gd name="connsiteY4" fmla="*/ 1689076 h 948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7330" h="9481762">
                <a:moveTo>
                  <a:pt x="375063" y="1689076"/>
                </a:moveTo>
                <a:lnTo>
                  <a:pt x="3901671" y="0"/>
                </a:lnTo>
                <a:lnTo>
                  <a:pt x="6837330" y="6267427"/>
                </a:lnTo>
                <a:lnTo>
                  <a:pt x="0" y="9481762"/>
                </a:lnTo>
                <a:lnTo>
                  <a:pt x="375063" y="16890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8B6E32-7A0D-67E7-9562-F86CB8D1FFE8}"/>
              </a:ext>
            </a:extLst>
          </p:cNvPr>
          <p:cNvSpPr txBox="1"/>
          <p:nvPr/>
        </p:nvSpPr>
        <p:spPr>
          <a:xfrm>
            <a:off x="3712693" y="3019987"/>
            <a:ext cx="772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UNA UCI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Texto, Logotipo&#10;&#10;Descripción generada automáticamente">
            <a:extLst>
              <a:ext uri="{FF2B5EF4-FFF2-40B4-BE49-F238E27FC236}">
                <a16:creationId xmlns:a16="http://schemas.microsoft.com/office/drawing/2014/main" id="{AF42B78E-A470-AFB2-9281-B41CD2BFE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4" y="6060489"/>
            <a:ext cx="1985961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15FCA2D-AD81-52F2-BA7C-BA0A5085C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59173" y="293123"/>
            <a:ext cx="8028357" cy="58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814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E033FB48-8996-22E6-BD0E-96F82F67D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17" y="658522"/>
            <a:ext cx="10433110" cy="50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01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Solo </a:t>
            </a:r>
            <a:r>
              <a:rPr lang="en-US" dirty="0" err="1"/>
              <a:t>tienen</a:t>
            </a:r>
            <a:r>
              <a:rPr lang="en-US" dirty="0"/>
              <a:t> justificación de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potencialmente</a:t>
            </a:r>
            <a:r>
              <a:rPr lang="en-US" dirty="0"/>
              <a:t> recuperables o </a:t>
            </a:r>
            <a:r>
              <a:rPr lang="en-US" dirty="0" err="1"/>
              <a:t>aquellos</a:t>
            </a:r>
            <a:r>
              <a:rPr lang="en-US" dirty="0"/>
              <a:t> que </a:t>
            </a:r>
            <a:r>
              <a:rPr lang="en-US" dirty="0" err="1"/>
              <a:t>presenten</a:t>
            </a:r>
            <a:r>
              <a:rPr lang="en-US" dirty="0"/>
              <a:t> un alto </a:t>
            </a:r>
            <a:r>
              <a:rPr lang="en-US" dirty="0" err="1"/>
              <a:t>riesgo</a:t>
            </a:r>
            <a:r>
              <a:rPr lang="en-US" dirty="0"/>
              <a:t> de complicaciones </a:t>
            </a:r>
          </a:p>
          <a:p>
            <a:r>
              <a:rPr lang="en-US" dirty="0"/>
              <a:t>La decision es </a:t>
            </a:r>
            <a:r>
              <a:rPr lang="en-US" dirty="0" err="1"/>
              <a:t>responsabilidad</a:t>
            </a:r>
            <a:r>
              <a:rPr lang="en-US" dirty="0"/>
              <a:t> del medico de turno </a:t>
            </a:r>
            <a:r>
              <a:rPr lang="en-US" dirty="0" err="1"/>
              <a:t>teniendo</a:t>
            </a:r>
            <a:r>
              <a:rPr lang="en-US" dirty="0"/>
              <a:t> en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criterios</a:t>
            </a:r>
            <a:r>
              <a:rPr lang="en-US" dirty="0"/>
              <a:t> cómo: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previo</a:t>
            </a:r>
            <a:r>
              <a:rPr lang="en-US" dirty="0"/>
              <a:t> del </a:t>
            </a:r>
            <a:r>
              <a:rPr lang="en-US" dirty="0" err="1"/>
              <a:t>paciente</a:t>
            </a:r>
            <a:r>
              <a:rPr lang="en-US" dirty="0"/>
              <a:t>, </a:t>
            </a:r>
            <a:r>
              <a:rPr lang="en-US" dirty="0" err="1"/>
              <a:t>estado</a:t>
            </a:r>
            <a:r>
              <a:rPr lang="en-US" dirty="0"/>
              <a:t> actual, complicaciones y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recuperación</a:t>
            </a:r>
            <a:r>
              <a:rPr lang="en-US" dirty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36636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ombre con uniforme blanco">
            <a:extLst>
              <a:ext uri="{FF2B5EF4-FFF2-40B4-BE49-F238E27FC236}">
                <a16:creationId xmlns:a16="http://schemas.microsoft.com/office/drawing/2014/main" id="{3D5E3E16-F8D2-55A2-DA60-F6DECEB9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0252703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B0B47A-0FFB-79EC-63FE-36CF2581116B}"/>
              </a:ext>
            </a:extLst>
          </p:cNvPr>
          <p:cNvSpPr/>
          <p:nvPr/>
        </p:nvSpPr>
        <p:spPr>
          <a:xfrm rot="1526061">
            <a:off x="6339967" y="-674338"/>
            <a:ext cx="6837330" cy="9481762"/>
          </a:xfrm>
          <a:custGeom>
            <a:avLst/>
            <a:gdLst>
              <a:gd name="connsiteX0" fmla="*/ 0 w 6871272"/>
              <a:gd name="connsiteY0" fmla="*/ 0 h 9512825"/>
              <a:gd name="connsiteX1" fmla="*/ 6871272 w 6871272"/>
              <a:gd name="connsiteY1" fmla="*/ 0 h 9512825"/>
              <a:gd name="connsiteX2" fmla="*/ 6871272 w 6871272"/>
              <a:gd name="connsiteY2" fmla="*/ 9512825 h 9512825"/>
              <a:gd name="connsiteX3" fmla="*/ 0 w 6871272"/>
              <a:gd name="connsiteY3" fmla="*/ 9512825 h 9512825"/>
              <a:gd name="connsiteX4" fmla="*/ 0 w 6871272"/>
              <a:gd name="connsiteY4" fmla="*/ 0 h 9512825"/>
              <a:gd name="connsiteX0" fmla="*/ 375063 w 6871272"/>
              <a:gd name="connsiteY0" fmla="*/ 1720139 h 9512825"/>
              <a:gd name="connsiteX1" fmla="*/ 6871272 w 6871272"/>
              <a:gd name="connsiteY1" fmla="*/ 0 h 9512825"/>
              <a:gd name="connsiteX2" fmla="*/ 6871272 w 6871272"/>
              <a:gd name="connsiteY2" fmla="*/ 9512825 h 9512825"/>
              <a:gd name="connsiteX3" fmla="*/ 0 w 6871272"/>
              <a:gd name="connsiteY3" fmla="*/ 9512825 h 9512825"/>
              <a:gd name="connsiteX4" fmla="*/ 375063 w 6871272"/>
              <a:gd name="connsiteY4" fmla="*/ 1720139 h 9512825"/>
              <a:gd name="connsiteX0" fmla="*/ 375063 w 6871272"/>
              <a:gd name="connsiteY0" fmla="*/ 1702823 h 9495509"/>
              <a:gd name="connsiteX1" fmla="*/ 3862989 w 6871272"/>
              <a:gd name="connsiteY1" fmla="*/ 0 h 9495509"/>
              <a:gd name="connsiteX2" fmla="*/ 6871272 w 6871272"/>
              <a:gd name="connsiteY2" fmla="*/ 9495509 h 9495509"/>
              <a:gd name="connsiteX3" fmla="*/ 0 w 6871272"/>
              <a:gd name="connsiteY3" fmla="*/ 9495509 h 9495509"/>
              <a:gd name="connsiteX4" fmla="*/ 375063 w 6871272"/>
              <a:gd name="connsiteY4" fmla="*/ 1702823 h 9495509"/>
              <a:gd name="connsiteX0" fmla="*/ 375063 w 6818629"/>
              <a:gd name="connsiteY0" fmla="*/ 1702823 h 9495509"/>
              <a:gd name="connsiteX1" fmla="*/ 3862989 w 6818629"/>
              <a:gd name="connsiteY1" fmla="*/ 0 h 9495509"/>
              <a:gd name="connsiteX2" fmla="*/ 6818629 w 6818629"/>
              <a:gd name="connsiteY2" fmla="*/ 6241851 h 9495509"/>
              <a:gd name="connsiteX3" fmla="*/ 0 w 6818629"/>
              <a:gd name="connsiteY3" fmla="*/ 9495509 h 9495509"/>
              <a:gd name="connsiteX4" fmla="*/ 375063 w 6818629"/>
              <a:gd name="connsiteY4" fmla="*/ 1702823 h 9495509"/>
              <a:gd name="connsiteX0" fmla="*/ 375063 w 6818629"/>
              <a:gd name="connsiteY0" fmla="*/ 1493743 h 9286429"/>
              <a:gd name="connsiteX1" fmla="*/ 3930278 w 6818629"/>
              <a:gd name="connsiteY1" fmla="*/ 0 h 9286429"/>
              <a:gd name="connsiteX2" fmla="*/ 6818629 w 6818629"/>
              <a:gd name="connsiteY2" fmla="*/ 6032771 h 9286429"/>
              <a:gd name="connsiteX3" fmla="*/ 0 w 6818629"/>
              <a:gd name="connsiteY3" fmla="*/ 9286429 h 9286429"/>
              <a:gd name="connsiteX4" fmla="*/ 375063 w 6818629"/>
              <a:gd name="connsiteY4" fmla="*/ 1493743 h 9286429"/>
              <a:gd name="connsiteX0" fmla="*/ 375063 w 6818629"/>
              <a:gd name="connsiteY0" fmla="*/ 1656627 h 9449313"/>
              <a:gd name="connsiteX1" fmla="*/ 3901031 w 6818629"/>
              <a:gd name="connsiteY1" fmla="*/ 0 h 9449313"/>
              <a:gd name="connsiteX2" fmla="*/ 6818629 w 6818629"/>
              <a:gd name="connsiteY2" fmla="*/ 6195655 h 9449313"/>
              <a:gd name="connsiteX3" fmla="*/ 0 w 6818629"/>
              <a:gd name="connsiteY3" fmla="*/ 9449313 h 9449313"/>
              <a:gd name="connsiteX4" fmla="*/ 375063 w 6818629"/>
              <a:gd name="connsiteY4" fmla="*/ 1656627 h 9449313"/>
              <a:gd name="connsiteX0" fmla="*/ 375063 w 6818629"/>
              <a:gd name="connsiteY0" fmla="*/ 1675968 h 9468654"/>
              <a:gd name="connsiteX1" fmla="*/ 3907905 w 6818629"/>
              <a:gd name="connsiteY1" fmla="*/ 0 h 9468654"/>
              <a:gd name="connsiteX2" fmla="*/ 6818629 w 6818629"/>
              <a:gd name="connsiteY2" fmla="*/ 6214996 h 9468654"/>
              <a:gd name="connsiteX3" fmla="*/ 0 w 6818629"/>
              <a:gd name="connsiteY3" fmla="*/ 9468654 h 9468654"/>
              <a:gd name="connsiteX4" fmla="*/ 375063 w 6818629"/>
              <a:gd name="connsiteY4" fmla="*/ 1675968 h 9468654"/>
              <a:gd name="connsiteX0" fmla="*/ 375063 w 6837330"/>
              <a:gd name="connsiteY0" fmla="*/ 1675968 h 9468654"/>
              <a:gd name="connsiteX1" fmla="*/ 3907905 w 6837330"/>
              <a:gd name="connsiteY1" fmla="*/ 0 h 9468654"/>
              <a:gd name="connsiteX2" fmla="*/ 6837330 w 6837330"/>
              <a:gd name="connsiteY2" fmla="*/ 6254319 h 9468654"/>
              <a:gd name="connsiteX3" fmla="*/ 0 w 6837330"/>
              <a:gd name="connsiteY3" fmla="*/ 9468654 h 9468654"/>
              <a:gd name="connsiteX4" fmla="*/ 375063 w 6837330"/>
              <a:gd name="connsiteY4" fmla="*/ 1675968 h 9468654"/>
              <a:gd name="connsiteX0" fmla="*/ 375063 w 6837330"/>
              <a:gd name="connsiteY0" fmla="*/ 1689076 h 9481762"/>
              <a:gd name="connsiteX1" fmla="*/ 3901671 w 6837330"/>
              <a:gd name="connsiteY1" fmla="*/ 0 h 9481762"/>
              <a:gd name="connsiteX2" fmla="*/ 6837330 w 6837330"/>
              <a:gd name="connsiteY2" fmla="*/ 6267427 h 9481762"/>
              <a:gd name="connsiteX3" fmla="*/ 0 w 6837330"/>
              <a:gd name="connsiteY3" fmla="*/ 9481762 h 9481762"/>
              <a:gd name="connsiteX4" fmla="*/ 375063 w 6837330"/>
              <a:gd name="connsiteY4" fmla="*/ 1689076 h 948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7330" h="9481762">
                <a:moveTo>
                  <a:pt x="375063" y="1689076"/>
                </a:moveTo>
                <a:lnTo>
                  <a:pt x="3901671" y="0"/>
                </a:lnTo>
                <a:lnTo>
                  <a:pt x="6837330" y="6267427"/>
                </a:lnTo>
                <a:lnTo>
                  <a:pt x="0" y="9481762"/>
                </a:lnTo>
                <a:lnTo>
                  <a:pt x="375063" y="16890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8B6E32-7A0D-67E7-9562-F86CB8D1FFE8}"/>
              </a:ext>
            </a:extLst>
          </p:cNvPr>
          <p:cNvSpPr txBox="1"/>
          <p:nvPr/>
        </p:nvSpPr>
        <p:spPr>
          <a:xfrm>
            <a:off x="3712693" y="3019987"/>
            <a:ext cx="772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BIOSEGURIDAD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UCI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Texto, Logotipo&#10;&#10;Descripción generada automáticamente">
            <a:extLst>
              <a:ext uri="{FF2B5EF4-FFF2-40B4-BE49-F238E27FC236}">
                <a16:creationId xmlns:a16="http://schemas.microsoft.com/office/drawing/2014/main" id="{AF42B78E-A470-AFB2-9281-B41CD2BFE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4" y="6060489"/>
            <a:ext cx="1985961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1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0" i="0" u="none" strike="noStrike" dirty="0">
                <a:effectLst/>
                <a:latin typeface="Google Sans"/>
              </a:rPr>
              <a:t>Son medidas para reducir el riesgo de transmisión de enfermedades infectocontagiosas relacionadas con el trabajo del Equipo de Salud.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42111A-11C2-8394-EC0D-F44A96C55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466" y="3078443"/>
            <a:ext cx="5512349" cy="30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069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PRINCIPIOS</a:t>
            </a:r>
            <a:r>
              <a:rPr lang="en-US" b="1" dirty="0">
                <a:latin typeface="Google Sans"/>
              </a:rPr>
              <a:t> DE </a:t>
            </a:r>
            <a:r>
              <a:rPr lang="en-US" b="1" dirty="0" err="1">
                <a:latin typeface="Google Sans"/>
              </a:rPr>
              <a:t>BIOSEGURIDAD</a:t>
            </a:r>
            <a:endParaRPr lang="en-US" b="1" dirty="0">
              <a:latin typeface="Google Sans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Google Sans"/>
              </a:rPr>
              <a:t>Universalidad</a:t>
            </a:r>
            <a:endParaRPr lang="en-US" dirty="0">
              <a:latin typeface="Google Sans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Google Sans"/>
              </a:rPr>
              <a:t>Métodos de Barrera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Google Sans"/>
              </a:rPr>
              <a:t>Medios</a:t>
            </a:r>
            <a:r>
              <a:rPr lang="en-US" dirty="0">
                <a:latin typeface="Google Sans"/>
              </a:rPr>
              <a:t> de Eliminación de material </a:t>
            </a:r>
            <a:r>
              <a:rPr lang="en-US" dirty="0" err="1">
                <a:latin typeface="Google Sans"/>
              </a:rPr>
              <a:t>contaminado</a:t>
            </a:r>
            <a:r>
              <a:rPr lang="en-US" dirty="0">
                <a:latin typeface="Google Sans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2A2FC8-3394-3E37-6966-CAC7A0E3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655" y="-100345"/>
            <a:ext cx="3529345" cy="35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932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93" y="533086"/>
            <a:ext cx="11885552" cy="5816914"/>
          </a:xfrm>
        </p:spPr>
        <p:txBody>
          <a:bodyPr/>
          <a:lstStyle/>
          <a:p>
            <a:r>
              <a:rPr lang="en-US" b="1" dirty="0" err="1">
                <a:latin typeface="Google Sans"/>
              </a:rPr>
              <a:t>UNIVERSALIDAD</a:t>
            </a:r>
            <a:endParaRPr lang="en-US" b="1" dirty="0">
              <a:latin typeface="Google Sans"/>
            </a:endParaRPr>
          </a:p>
          <a:p>
            <a:r>
              <a:rPr lang="en-US" dirty="0" err="1">
                <a:latin typeface="Google Sans"/>
              </a:rPr>
              <a:t>Medidas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aplicadas</a:t>
            </a:r>
            <a:r>
              <a:rPr lang="en-US" dirty="0">
                <a:latin typeface="Google Sans"/>
              </a:rPr>
              <a:t> con todos los </a:t>
            </a:r>
            <a:r>
              <a:rPr lang="en-US" dirty="0" err="1">
                <a:latin typeface="Google Sans"/>
              </a:rPr>
              <a:t>pacientes</a:t>
            </a:r>
            <a:r>
              <a:rPr lang="en-US" dirty="0">
                <a:latin typeface="Google Sans"/>
              </a:rPr>
              <a:t> y </a:t>
            </a:r>
            <a:r>
              <a:rPr lang="en-US" dirty="0" err="1">
                <a:latin typeface="Google Sans"/>
              </a:rPr>
              <a:t>profesionales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independientemente</a:t>
            </a:r>
            <a:r>
              <a:rPr lang="en-US" dirty="0">
                <a:latin typeface="Google Sans"/>
              </a:rPr>
              <a:t> de </a:t>
            </a:r>
            <a:r>
              <a:rPr lang="en-US" dirty="0" err="1">
                <a:latin typeface="Google Sans"/>
              </a:rPr>
              <a:t>conocer</a:t>
            </a:r>
            <a:r>
              <a:rPr lang="en-US" dirty="0">
                <a:latin typeface="Google Sans"/>
              </a:rPr>
              <a:t> o no su </a:t>
            </a:r>
            <a:r>
              <a:rPr lang="en-US" dirty="0" err="1">
                <a:latin typeface="Google Sans"/>
              </a:rPr>
              <a:t>serologia</a:t>
            </a:r>
            <a:r>
              <a:rPr lang="en-US" dirty="0">
                <a:latin typeface="Google Sans"/>
              </a:rPr>
              <a:t>, se debe </a:t>
            </a:r>
            <a:r>
              <a:rPr lang="en-US" dirty="0" err="1">
                <a:latin typeface="Google Sans"/>
              </a:rPr>
              <a:t>partir</a:t>
            </a:r>
            <a:r>
              <a:rPr lang="en-US" dirty="0">
                <a:latin typeface="Google Sans"/>
              </a:rPr>
              <a:t> del </a:t>
            </a:r>
            <a:r>
              <a:rPr lang="en-US" dirty="0" err="1">
                <a:latin typeface="Google Sans"/>
              </a:rPr>
              <a:t>hecho</a:t>
            </a:r>
            <a:r>
              <a:rPr lang="en-US" dirty="0">
                <a:latin typeface="Google Sans"/>
              </a:rPr>
              <a:t> que son </a:t>
            </a:r>
            <a:r>
              <a:rPr lang="en-US" dirty="0" err="1">
                <a:latin typeface="Google Sans"/>
              </a:rPr>
              <a:t>normas</a:t>
            </a:r>
            <a:r>
              <a:rPr lang="en-US" dirty="0">
                <a:latin typeface="Google Sans"/>
              </a:rPr>
              <a:t> universales de prevención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F06A40-E5C7-D895-D6A6-FC4EF6E8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952" y="2994692"/>
            <a:ext cx="4847253" cy="27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181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484" y="-720561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25" y="1037846"/>
            <a:ext cx="10515600" cy="4351338"/>
          </a:xfrm>
        </p:spPr>
        <p:txBody>
          <a:bodyPr/>
          <a:lstStyle/>
          <a:p>
            <a:r>
              <a:rPr lang="en-US" b="1" dirty="0">
                <a:latin typeface="Google Sans"/>
              </a:rPr>
              <a:t>USO DE </a:t>
            </a:r>
            <a:r>
              <a:rPr lang="en-US" b="1" dirty="0" err="1">
                <a:latin typeface="Google Sans"/>
              </a:rPr>
              <a:t>BARRERAS</a:t>
            </a:r>
            <a:r>
              <a:rPr lang="en-US" dirty="0">
                <a:latin typeface="Google Sans"/>
              </a:rPr>
              <a:t> </a:t>
            </a:r>
          </a:p>
          <a:p>
            <a:r>
              <a:rPr lang="en-US" dirty="0">
                <a:latin typeface="Google Sans"/>
              </a:rPr>
              <a:t>Para </a:t>
            </a:r>
            <a:r>
              <a:rPr lang="en-US" dirty="0" err="1">
                <a:latin typeface="Google Sans"/>
              </a:rPr>
              <a:t>evitar</a:t>
            </a:r>
            <a:r>
              <a:rPr lang="en-US" dirty="0">
                <a:latin typeface="Google Sans"/>
              </a:rPr>
              <a:t> la </a:t>
            </a:r>
            <a:r>
              <a:rPr lang="en-US" dirty="0" err="1">
                <a:latin typeface="Google Sans"/>
              </a:rPr>
              <a:t>exposición</a:t>
            </a:r>
            <a:r>
              <a:rPr lang="en-US" dirty="0">
                <a:latin typeface="Google Sans"/>
              </a:rPr>
              <a:t> directa a </a:t>
            </a:r>
            <a:r>
              <a:rPr lang="en-US" dirty="0" err="1">
                <a:latin typeface="Google Sans"/>
              </a:rPr>
              <a:t>sangre</a:t>
            </a:r>
            <a:r>
              <a:rPr lang="en-US" dirty="0">
                <a:latin typeface="Google Sans"/>
              </a:rPr>
              <a:t> u otros </a:t>
            </a:r>
            <a:r>
              <a:rPr lang="en-US" dirty="0" err="1">
                <a:latin typeface="Google Sans"/>
              </a:rPr>
              <a:t>fluidos</a:t>
            </a:r>
            <a:r>
              <a:rPr lang="en-US" dirty="0">
                <a:latin typeface="Google Sans"/>
              </a:rPr>
              <a:t> orgánicos </a:t>
            </a:r>
            <a:r>
              <a:rPr lang="en-US" dirty="0" err="1">
                <a:latin typeface="Google Sans"/>
              </a:rPr>
              <a:t>potencialmente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contaminantes</a:t>
            </a:r>
            <a:r>
              <a:rPr lang="en-US" dirty="0">
                <a:latin typeface="Google Sans"/>
              </a:rPr>
              <a:t>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78C6B35-2F2D-DD52-442E-002A0C114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668" y="3291289"/>
            <a:ext cx="4007713" cy="33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546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2" y="-300627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691"/>
            <a:ext cx="13828648" cy="5722272"/>
          </a:xfrm>
        </p:spPr>
        <p:txBody>
          <a:bodyPr/>
          <a:lstStyle/>
          <a:p>
            <a:r>
              <a:rPr lang="en-US" b="1" dirty="0">
                <a:latin typeface="Google Sans"/>
              </a:rPr>
              <a:t>MEDIOS DE ELIMINACIÓN DE MATERIAL </a:t>
            </a:r>
            <a:r>
              <a:rPr lang="en-US" b="1" dirty="0" err="1">
                <a:latin typeface="Google Sans"/>
              </a:rPr>
              <a:t>CONTAMINADO</a:t>
            </a:r>
            <a:r>
              <a:rPr lang="en-US" b="1" dirty="0">
                <a:latin typeface="Google Sans"/>
              </a:rPr>
              <a:t> </a:t>
            </a:r>
          </a:p>
          <a:p>
            <a:r>
              <a:rPr lang="en-US" dirty="0" err="1">
                <a:latin typeface="Google Sans"/>
              </a:rPr>
              <a:t>Conjunto</a:t>
            </a:r>
            <a:r>
              <a:rPr lang="en-US" dirty="0">
                <a:latin typeface="Google Sans"/>
              </a:rPr>
              <a:t> de </a:t>
            </a:r>
            <a:r>
              <a:rPr lang="en-US" dirty="0" err="1">
                <a:latin typeface="Google Sans"/>
              </a:rPr>
              <a:t>dispositivos</a:t>
            </a:r>
            <a:r>
              <a:rPr lang="en-US" dirty="0">
                <a:latin typeface="Google Sans"/>
              </a:rPr>
              <a:t> y </a:t>
            </a:r>
            <a:r>
              <a:rPr lang="en-US" dirty="0" err="1">
                <a:latin typeface="Google Sans"/>
              </a:rPr>
              <a:t>procedimientos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adecuados</a:t>
            </a:r>
            <a:r>
              <a:rPr lang="en-US" dirty="0">
                <a:latin typeface="Google Sans"/>
              </a:rPr>
              <a:t>, para depósito y eliminación de </a:t>
            </a:r>
            <a:r>
              <a:rPr lang="en-US" dirty="0" err="1">
                <a:latin typeface="Google Sans"/>
              </a:rPr>
              <a:t>materiales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utilizados</a:t>
            </a:r>
            <a:r>
              <a:rPr lang="en-US" dirty="0">
                <a:latin typeface="Google Sans"/>
              </a:rPr>
              <a:t> en </a:t>
            </a:r>
            <a:r>
              <a:rPr lang="en-US" dirty="0" err="1">
                <a:latin typeface="Google Sans"/>
              </a:rPr>
              <a:t>pacientes</a:t>
            </a:r>
            <a:r>
              <a:rPr lang="en-US" dirty="0">
                <a:latin typeface="Google San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2E566F-B2FF-CCC8-838D-70836846A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52" y="2810855"/>
            <a:ext cx="6067150" cy="40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49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EE5821-FAE4-4009-89E8-A0366F57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2983" cy="435133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CO" b="0" i="0" u="none" strike="noStrike" dirty="0">
                <a:solidFill>
                  <a:srgbClr val="16243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GEIDY BUELVAS RIZCALA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O" b="0" i="0" u="none" strike="noStrike" dirty="0">
                <a:solidFill>
                  <a:srgbClr val="16243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-FISIOTERAPEUTA ESPECIALISTA EN ACONDICIONAMIENTO FISICO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O" b="0" i="0" u="none" strike="noStrike" dirty="0">
                <a:solidFill>
                  <a:srgbClr val="16243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DERMATOCOSMIATRA</a:t>
            </a:r>
            <a:endParaRPr lang="es-419" b="0" i="0" u="none" strike="noStrike" dirty="0">
              <a:solidFill>
                <a:srgbClr val="16243E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419" dirty="0">
                <a:solidFill>
                  <a:srgbClr val="000000"/>
                </a:solidFill>
                <a:latin typeface="Calibri" panose="020F0502020204030204" pitchFamily="34" charset="0"/>
              </a:rPr>
              <a:t>DIPLOMADA EN ATENCIÓN FISIOTERAPEUTICA EN UCI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O" b="0" i="0" u="none" strike="noStrike" dirty="0">
                <a:solidFill>
                  <a:srgbClr val="16243E"/>
                </a:solidFill>
                <a:effectLst/>
                <a:latin typeface="Abadi" panose="020F0502020204030204" pitchFamily="34" charset="0"/>
              </a:rPr>
              <a:t>-CERTIFICADA POR LA CRUZ ROJA COLOBIANA PARA ADMINISTRACION DE MEDICAMENTOS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O" b="0" i="0" u="none" strike="noStrike" dirty="0">
                <a:solidFill>
                  <a:srgbClr val="16243E"/>
                </a:solidFill>
                <a:effectLst/>
                <a:latin typeface="Abadi" panose="020F0502020204030204" pitchFamily="34" charset="0"/>
              </a:rPr>
              <a:t>-CERTIFICADA PARA LA DMINISRERACION DE PLASMA RICO EN PLAQUETAS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O" b="0" i="0" u="none" strike="noStrike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-DOCENTE UNIVERSITARIA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O" b="0" i="0" u="none" strike="noStrike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-COACH INTERNACION EN DERMOCOSMETICA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O" b="0" i="0" u="none" strike="noStrike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-COACH EN SALUD Y BIENESTAR</a:t>
            </a:r>
            <a:endParaRPr lang="es-CO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383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ombre con uniforme blanco">
            <a:extLst>
              <a:ext uri="{FF2B5EF4-FFF2-40B4-BE49-F238E27FC236}">
                <a16:creationId xmlns:a16="http://schemas.microsoft.com/office/drawing/2014/main" id="{3D5E3E16-F8D2-55A2-DA60-F6DECEB9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0252703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B0B47A-0FFB-79EC-63FE-36CF2581116B}"/>
              </a:ext>
            </a:extLst>
          </p:cNvPr>
          <p:cNvSpPr/>
          <p:nvPr/>
        </p:nvSpPr>
        <p:spPr>
          <a:xfrm rot="1526061">
            <a:off x="6339967" y="-674338"/>
            <a:ext cx="6837330" cy="9481762"/>
          </a:xfrm>
          <a:custGeom>
            <a:avLst/>
            <a:gdLst>
              <a:gd name="connsiteX0" fmla="*/ 0 w 6871272"/>
              <a:gd name="connsiteY0" fmla="*/ 0 h 9512825"/>
              <a:gd name="connsiteX1" fmla="*/ 6871272 w 6871272"/>
              <a:gd name="connsiteY1" fmla="*/ 0 h 9512825"/>
              <a:gd name="connsiteX2" fmla="*/ 6871272 w 6871272"/>
              <a:gd name="connsiteY2" fmla="*/ 9512825 h 9512825"/>
              <a:gd name="connsiteX3" fmla="*/ 0 w 6871272"/>
              <a:gd name="connsiteY3" fmla="*/ 9512825 h 9512825"/>
              <a:gd name="connsiteX4" fmla="*/ 0 w 6871272"/>
              <a:gd name="connsiteY4" fmla="*/ 0 h 9512825"/>
              <a:gd name="connsiteX0" fmla="*/ 375063 w 6871272"/>
              <a:gd name="connsiteY0" fmla="*/ 1720139 h 9512825"/>
              <a:gd name="connsiteX1" fmla="*/ 6871272 w 6871272"/>
              <a:gd name="connsiteY1" fmla="*/ 0 h 9512825"/>
              <a:gd name="connsiteX2" fmla="*/ 6871272 w 6871272"/>
              <a:gd name="connsiteY2" fmla="*/ 9512825 h 9512825"/>
              <a:gd name="connsiteX3" fmla="*/ 0 w 6871272"/>
              <a:gd name="connsiteY3" fmla="*/ 9512825 h 9512825"/>
              <a:gd name="connsiteX4" fmla="*/ 375063 w 6871272"/>
              <a:gd name="connsiteY4" fmla="*/ 1720139 h 9512825"/>
              <a:gd name="connsiteX0" fmla="*/ 375063 w 6871272"/>
              <a:gd name="connsiteY0" fmla="*/ 1702823 h 9495509"/>
              <a:gd name="connsiteX1" fmla="*/ 3862989 w 6871272"/>
              <a:gd name="connsiteY1" fmla="*/ 0 h 9495509"/>
              <a:gd name="connsiteX2" fmla="*/ 6871272 w 6871272"/>
              <a:gd name="connsiteY2" fmla="*/ 9495509 h 9495509"/>
              <a:gd name="connsiteX3" fmla="*/ 0 w 6871272"/>
              <a:gd name="connsiteY3" fmla="*/ 9495509 h 9495509"/>
              <a:gd name="connsiteX4" fmla="*/ 375063 w 6871272"/>
              <a:gd name="connsiteY4" fmla="*/ 1702823 h 9495509"/>
              <a:gd name="connsiteX0" fmla="*/ 375063 w 6818629"/>
              <a:gd name="connsiteY0" fmla="*/ 1702823 h 9495509"/>
              <a:gd name="connsiteX1" fmla="*/ 3862989 w 6818629"/>
              <a:gd name="connsiteY1" fmla="*/ 0 h 9495509"/>
              <a:gd name="connsiteX2" fmla="*/ 6818629 w 6818629"/>
              <a:gd name="connsiteY2" fmla="*/ 6241851 h 9495509"/>
              <a:gd name="connsiteX3" fmla="*/ 0 w 6818629"/>
              <a:gd name="connsiteY3" fmla="*/ 9495509 h 9495509"/>
              <a:gd name="connsiteX4" fmla="*/ 375063 w 6818629"/>
              <a:gd name="connsiteY4" fmla="*/ 1702823 h 9495509"/>
              <a:gd name="connsiteX0" fmla="*/ 375063 w 6818629"/>
              <a:gd name="connsiteY0" fmla="*/ 1493743 h 9286429"/>
              <a:gd name="connsiteX1" fmla="*/ 3930278 w 6818629"/>
              <a:gd name="connsiteY1" fmla="*/ 0 h 9286429"/>
              <a:gd name="connsiteX2" fmla="*/ 6818629 w 6818629"/>
              <a:gd name="connsiteY2" fmla="*/ 6032771 h 9286429"/>
              <a:gd name="connsiteX3" fmla="*/ 0 w 6818629"/>
              <a:gd name="connsiteY3" fmla="*/ 9286429 h 9286429"/>
              <a:gd name="connsiteX4" fmla="*/ 375063 w 6818629"/>
              <a:gd name="connsiteY4" fmla="*/ 1493743 h 9286429"/>
              <a:gd name="connsiteX0" fmla="*/ 375063 w 6818629"/>
              <a:gd name="connsiteY0" fmla="*/ 1656627 h 9449313"/>
              <a:gd name="connsiteX1" fmla="*/ 3901031 w 6818629"/>
              <a:gd name="connsiteY1" fmla="*/ 0 h 9449313"/>
              <a:gd name="connsiteX2" fmla="*/ 6818629 w 6818629"/>
              <a:gd name="connsiteY2" fmla="*/ 6195655 h 9449313"/>
              <a:gd name="connsiteX3" fmla="*/ 0 w 6818629"/>
              <a:gd name="connsiteY3" fmla="*/ 9449313 h 9449313"/>
              <a:gd name="connsiteX4" fmla="*/ 375063 w 6818629"/>
              <a:gd name="connsiteY4" fmla="*/ 1656627 h 9449313"/>
              <a:gd name="connsiteX0" fmla="*/ 375063 w 6818629"/>
              <a:gd name="connsiteY0" fmla="*/ 1675968 h 9468654"/>
              <a:gd name="connsiteX1" fmla="*/ 3907905 w 6818629"/>
              <a:gd name="connsiteY1" fmla="*/ 0 h 9468654"/>
              <a:gd name="connsiteX2" fmla="*/ 6818629 w 6818629"/>
              <a:gd name="connsiteY2" fmla="*/ 6214996 h 9468654"/>
              <a:gd name="connsiteX3" fmla="*/ 0 w 6818629"/>
              <a:gd name="connsiteY3" fmla="*/ 9468654 h 9468654"/>
              <a:gd name="connsiteX4" fmla="*/ 375063 w 6818629"/>
              <a:gd name="connsiteY4" fmla="*/ 1675968 h 9468654"/>
              <a:gd name="connsiteX0" fmla="*/ 375063 w 6837330"/>
              <a:gd name="connsiteY0" fmla="*/ 1675968 h 9468654"/>
              <a:gd name="connsiteX1" fmla="*/ 3907905 w 6837330"/>
              <a:gd name="connsiteY1" fmla="*/ 0 h 9468654"/>
              <a:gd name="connsiteX2" fmla="*/ 6837330 w 6837330"/>
              <a:gd name="connsiteY2" fmla="*/ 6254319 h 9468654"/>
              <a:gd name="connsiteX3" fmla="*/ 0 w 6837330"/>
              <a:gd name="connsiteY3" fmla="*/ 9468654 h 9468654"/>
              <a:gd name="connsiteX4" fmla="*/ 375063 w 6837330"/>
              <a:gd name="connsiteY4" fmla="*/ 1675968 h 9468654"/>
              <a:gd name="connsiteX0" fmla="*/ 375063 w 6837330"/>
              <a:gd name="connsiteY0" fmla="*/ 1689076 h 9481762"/>
              <a:gd name="connsiteX1" fmla="*/ 3901671 w 6837330"/>
              <a:gd name="connsiteY1" fmla="*/ 0 h 9481762"/>
              <a:gd name="connsiteX2" fmla="*/ 6837330 w 6837330"/>
              <a:gd name="connsiteY2" fmla="*/ 6267427 h 9481762"/>
              <a:gd name="connsiteX3" fmla="*/ 0 w 6837330"/>
              <a:gd name="connsiteY3" fmla="*/ 9481762 h 9481762"/>
              <a:gd name="connsiteX4" fmla="*/ 375063 w 6837330"/>
              <a:gd name="connsiteY4" fmla="*/ 1689076 h 948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7330" h="9481762">
                <a:moveTo>
                  <a:pt x="375063" y="1689076"/>
                </a:moveTo>
                <a:lnTo>
                  <a:pt x="3901671" y="0"/>
                </a:lnTo>
                <a:lnTo>
                  <a:pt x="6837330" y="6267427"/>
                </a:lnTo>
                <a:lnTo>
                  <a:pt x="0" y="9481762"/>
                </a:lnTo>
                <a:lnTo>
                  <a:pt x="375063" y="16890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8B6E32-7A0D-67E7-9562-F86CB8D1FFE8}"/>
              </a:ext>
            </a:extLst>
          </p:cNvPr>
          <p:cNvSpPr txBox="1"/>
          <p:nvPr/>
        </p:nvSpPr>
        <p:spPr>
          <a:xfrm>
            <a:off x="3712693" y="3019987"/>
            <a:ext cx="772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QUE RIGE LAS UCI EN COLOMBIA 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Texto, Logotipo&#10;&#10;Descripción generada automáticamente">
            <a:extLst>
              <a:ext uri="{FF2B5EF4-FFF2-40B4-BE49-F238E27FC236}">
                <a16:creationId xmlns:a16="http://schemas.microsoft.com/office/drawing/2014/main" id="{AF42B78E-A470-AFB2-9281-B41CD2BFE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4" y="6060489"/>
            <a:ext cx="1985961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6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RESOLUCIÓN 3100 DE 2019</a:t>
            </a:r>
          </a:p>
          <a:p>
            <a:r>
              <a:rPr lang="en-US" dirty="0"/>
              <a:t>Por la </a:t>
            </a:r>
            <a:r>
              <a:rPr lang="en-US" dirty="0" err="1"/>
              <a:t>cual</a:t>
            </a:r>
            <a:r>
              <a:rPr lang="en-US" dirty="0"/>
              <a:t> se </a:t>
            </a:r>
            <a:r>
              <a:rPr lang="en-US" dirty="0" err="1"/>
              <a:t>definen</a:t>
            </a:r>
            <a:r>
              <a:rPr lang="en-US" dirty="0"/>
              <a:t> los procedimientos y condiciones de </a:t>
            </a:r>
            <a:r>
              <a:rPr lang="en-US" dirty="0" err="1"/>
              <a:t>inscripción</a:t>
            </a:r>
            <a:r>
              <a:rPr lang="en-US" dirty="0"/>
              <a:t> y habilitación de los </a:t>
            </a:r>
            <a:r>
              <a:rPr lang="en-US" dirty="0" err="1"/>
              <a:t>prestadores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de salud.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BC7019-2D7F-9B59-2BF1-6B3B25A5F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689" y="3429000"/>
            <a:ext cx="5000978" cy="28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8515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91C-6383-F1CC-F5B9-F2676C56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ESTÁNDARES </a:t>
            </a:r>
            <a:r>
              <a:rPr lang="en-US" b="1" dirty="0" err="1"/>
              <a:t>REQUERIDOS</a:t>
            </a:r>
            <a:r>
              <a:rPr lang="en-US" b="1" dirty="0"/>
              <a:t> POR LA LEY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Talento</a:t>
            </a:r>
            <a:r>
              <a:rPr lang="en-US" dirty="0"/>
              <a:t> humano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Infraestructura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Dotación y mantenimiento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Médicamentos</a:t>
            </a:r>
            <a:r>
              <a:rPr lang="en-US" dirty="0"/>
              <a:t> y </a:t>
            </a:r>
            <a:r>
              <a:rPr lang="en-US" dirty="0" err="1"/>
              <a:t>dispositivos</a:t>
            </a:r>
            <a:r>
              <a:rPr lang="en-US" dirty="0"/>
              <a:t> </a:t>
            </a:r>
            <a:r>
              <a:rPr lang="en-US" dirty="0" err="1"/>
              <a:t>médicos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prioritarios</a:t>
            </a:r>
            <a:r>
              <a:rPr lang="en-US" dirty="0"/>
              <a:t> asistenciales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Historias</a:t>
            </a:r>
            <a:r>
              <a:rPr lang="en-US" dirty="0"/>
              <a:t> clínicas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Ineterdependencias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8947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7B80660-A0A0-4277-831F-AD6D144E600C}"/>
              </a:ext>
            </a:extLst>
          </p:cNvPr>
          <p:cNvSpPr/>
          <p:nvPr/>
        </p:nvSpPr>
        <p:spPr>
          <a:xfrm>
            <a:off x="-101600" y="-127000"/>
            <a:ext cx="12573000" cy="7239000"/>
          </a:xfrm>
          <a:prstGeom prst="rect">
            <a:avLst/>
          </a:prstGeom>
          <a:solidFill>
            <a:srgbClr val="1525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Texto&#10;&#10;Descripción generada automáticamente con confianza media">
            <a:extLst>
              <a:ext uri="{FF2B5EF4-FFF2-40B4-BE49-F238E27FC236}">
                <a16:creationId xmlns:a16="http://schemas.microsoft.com/office/drawing/2014/main" id="{A1E46441-729F-B80E-B517-7B4C5A533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24" y="2769972"/>
            <a:ext cx="3389551" cy="13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EE5821-FAE4-4009-89E8-A0366F57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2983" cy="4351338"/>
          </a:xfrm>
        </p:spPr>
        <p:txBody>
          <a:bodyPr/>
          <a:lstStyle/>
          <a:p>
            <a:br>
              <a:rPr lang="es-CO"/>
            </a:b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307DC-005C-C730-8177-D2F48791B085}"/>
              </a:ext>
            </a:extLst>
          </p:cNvPr>
          <p:cNvSpPr txBox="1"/>
          <p:nvPr/>
        </p:nvSpPr>
        <p:spPr>
          <a:xfrm>
            <a:off x="2947777" y="1316058"/>
            <a:ext cx="6296446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spcBef>
                <a:spcPts val="225"/>
              </a:spcBef>
              <a:spcAft>
                <a:spcPts val="225"/>
              </a:spcAft>
            </a:pPr>
            <a:r>
              <a:rPr lang="es-CO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UNIDAD DE CUIDADOS INTENSIVOS (UCI)</a:t>
            </a:r>
          </a:p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s-CO" sz="5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Generalidades</a:t>
            </a:r>
          </a:p>
        </p:txBody>
      </p:sp>
    </p:spTree>
    <p:extLst>
      <p:ext uri="{BB962C8B-B14F-4D97-AF65-F5344CB8AC3E}">
        <p14:creationId xmlns:p14="http://schemas.microsoft.com/office/powerpoint/2010/main" val="12437076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EE5821-FAE4-4009-89E8-A0366F57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2983" cy="4351338"/>
          </a:xfrm>
        </p:spPr>
        <p:txBody>
          <a:bodyPr/>
          <a:lstStyle/>
          <a:p>
            <a:r>
              <a:rPr lang="es-CO" b="0" i="0" u="none" strike="noStrike">
                <a:solidFill>
                  <a:srgbClr val="474747"/>
                </a:solidFill>
                <a:effectLst/>
                <a:latin typeface="Google Sans"/>
              </a:rPr>
              <a:t>Según la OMS Una Unidad de Cuidados Intensivos (UCI) es una </a:t>
            </a:r>
            <a:r>
              <a:rPr lang="es-CO" b="0" i="0" u="none" strike="noStrike">
                <a:solidFill>
                  <a:srgbClr val="040C28"/>
                </a:solidFill>
                <a:effectLst/>
                <a:latin typeface="Google Sans"/>
              </a:rPr>
              <a:t>sección de un hospital o centro de atención médica que proporciona atención a pacientes con problemas de salud potencialmente mortales</a:t>
            </a:r>
            <a:r>
              <a:rPr lang="es-CO" b="0" i="0" u="none" strike="noStrike">
                <a:solidFill>
                  <a:srgbClr val="474747"/>
                </a:solidFill>
                <a:effectLst/>
                <a:latin typeface="Google Sans"/>
              </a:rPr>
              <a:t>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307DC-005C-C730-8177-D2F48791B085}"/>
              </a:ext>
            </a:extLst>
          </p:cNvPr>
          <p:cNvSpPr txBox="1"/>
          <p:nvPr/>
        </p:nvSpPr>
        <p:spPr>
          <a:xfrm>
            <a:off x="2947777" y="908404"/>
            <a:ext cx="6296446" cy="222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spcBef>
                <a:spcPts val="225"/>
              </a:spcBef>
              <a:spcAft>
                <a:spcPts val="225"/>
              </a:spcAft>
            </a:pPr>
            <a:r>
              <a:rPr lang="es-CO" sz="5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Definición de UCI</a:t>
            </a:r>
            <a:endParaRPr lang="es-419" sz="5400" b="0" i="0" u="none" strike="noStrike" dirty="0">
              <a:solidFill>
                <a:srgbClr val="000000"/>
              </a:solidFill>
              <a:effectLst/>
              <a:latin typeface="Aptos Display" panose="020B0004020202020204" pitchFamily="34" charset="0"/>
            </a:endParaRPr>
          </a:p>
          <a:p>
            <a:pPr algn="ctr" fontAlgn="b">
              <a:spcBef>
                <a:spcPts val="225"/>
              </a:spcBef>
              <a:spcAft>
                <a:spcPts val="225"/>
              </a:spcAft>
            </a:pPr>
            <a:endParaRPr lang="es-419" sz="5400" b="0" i="0" u="none" strike="noStrike" dirty="0">
              <a:solidFill>
                <a:srgbClr val="000000"/>
              </a:solidFill>
              <a:effectLst/>
              <a:latin typeface="Aptos Display" panose="020B0004020202020204" pitchFamily="34" charset="0"/>
            </a:endParaRPr>
          </a:p>
          <a:p>
            <a:pPr algn="ctr" fontAlgn="b">
              <a:spcBef>
                <a:spcPts val="225"/>
              </a:spcBef>
              <a:spcAft>
                <a:spcPts val="225"/>
              </a:spcAft>
            </a:pPr>
            <a:endParaRPr lang="es-CO" sz="2400" b="0" i="0" u="none" strike="noStrike" dirty="0">
              <a:solidFill>
                <a:srgbClr val="000000"/>
              </a:solidFill>
              <a:effectLst/>
              <a:latin typeface="Aptos Display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76C304-88DE-378D-2A44-3D168815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356" y="3652791"/>
            <a:ext cx="3922464" cy="26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49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5" y="-1524"/>
            <a:ext cx="12189292" cy="6859524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EE5821-FAE4-4009-89E8-A0366F57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0537"/>
            <a:ext cx="10432983" cy="5256426"/>
          </a:xfrm>
        </p:spPr>
        <p:txBody>
          <a:bodyPr/>
          <a:lstStyle/>
          <a:p>
            <a:r>
              <a:rPr lang="es-419" b="1" dirty="0"/>
              <a:t>OBJETIVOS DE UNA UCI</a:t>
            </a:r>
          </a:p>
          <a:p>
            <a:r>
              <a:rPr lang="es-419" dirty="0"/>
              <a:t>Ejercer control (monitoreo) estricto sobre el paciente </a:t>
            </a:r>
          </a:p>
          <a:p>
            <a:r>
              <a:rPr lang="es-419" dirty="0"/>
              <a:t>Reconocer la necesidad y aplicación de tratamientos inmediatos </a:t>
            </a:r>
            <a:endParaRPr lang="en-US" dirty="0"/>
          </a:p>
          <a:p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8765D9-F89D-5A03-33CE-CBF45D987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438" y="2559051"/>
            <a:ext cx="3337662" cy="36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618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5" y="-1524"/>
            <a:ext cx="12189292" cy="6859524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EE5821-FAE4-4009-89E8-A0366F57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2983" cy="4351338"/>
          </a:xfrm>
        </p:spPr>
        <p:txBody>
          <a:bodyPr/>
          <a:lstStyle/>
          <a:p>
            <a:r>
              <a:rPr lang="es-419" b="1" dirty="0"/>
              <a:t>CLASIFICACIÓN DE LA UCI</a:t>
            </a:r>
          </a:p>
          <a:p>
            <a:r>
              <a:rPr lang="es-419" dirty="0"/>
              <a:t>Adultos </a:t>
            </a:r>
          </a:p>
          <a:p>
            <a:r>
              <a:rPr lang="es-419" dirty="0"/>
              <a:t>Coronarios</a:t>
            </a:r>
          </a:p>
          <a:p>
            <a:r>
              <a:rPr lang="es-419" dirty="0"/>
              <a:t>Pediatrica</a:t>
            </a:r>
          </a:p>
          <a:p>
            <a:r>
              <a:rPr lang="es-419" dirty="0"/>
              <a:t>Neonatal</a:t>
            </a:r>
          </a:p>
          <a:p>
            <a:r>
              <a:rPr lang="es-419" dirty="0"/>
              <a:t>Quemados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9481F9-487F-DDD9-1DCE-14F7851D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382" y="2409279"/>
            <a:ext cx="4314864" cy="28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07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5" y="-1524"/>
            <a:ext cx="12189292" cy="6859524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2978DC-E8E7-A739-18EB-DC7240752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1234" y="1120070"/>
            <a:ext cx="85361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9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5" y="-1524"/>
            <a:ext cx="12189292" cy="685952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DF87A-8CCB-31FE-1C6D-56E3EFF5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b="1" dirty="0"/>
              <a:t>RECURSO HUMANO</a:t>
            </a:r>
          </a:p>
          <a:p>
            <a:r>
              <a:rPr lang="es-419" dirty="0"/>
              <a:t> Médico director (intensivista)</a:t>
            </a:r>
          </a:p>
          <a:p>
            <a:r>
              <a:rPr lang="es-419" dirty="0"/>
              <a:t>Cuerpo médico (médico de plata 24h)</a:t>
            </a:r>
          </a:p>
          <a:p>
            <a:r>
              <a:rPr lang="es-419" dirty="0"/>
              <a:t>Intervención interdisciplinaria de especialistas </a:t>
            </a:r>
          </a:p>
          <a:p>
            <a:r>
              <a:rPr lang="es-419" dirty="0"/>
              <a:t>Cuerpo de enfermería (jefe y auxiliares)</a:t>
            </a:r>
          </a:p>
          <a:p>
            <a:r>
              <a:rPr lang="es-419" dirty="0"/>
              <a:t>Profesionales en salud interdisciplinarios (terapeutas físicos y respiratorios</a:t>
            </a:r>
            <a:r>
              <a:rPr lang="en-US" dirty="0"/>
              <a:t>, </a:t>
            </a:r>
            <a:r>
              <a:rPr lang="en-US" dirty="0" err="1"/>
              <a:t>nutricionistas</a:t>
            </a:r>
            <a:r>
              <a:rPr lang="en-US" dirty="0"/>
              <a:t>, psicólogos)</a:t>
            </a:r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9F964B-BBB1-3B75-22DF-AE33FEEB6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412" y="1034816"/>
            <a:ext cx="3398388" cy="19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56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5E45C8-EC5D-498F-BDE9-456865AB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364" y="-582850"/>
            <a:ext cx="14258019" cy="80237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22405-9494-DE16-45F8-AC71D8575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</a:t>
            </a:r>
            <a:r>
              <a:rPr lang="en-US" dirty="0" err="1"/>
              <a:t>NECESARIO</a:t>
            </a:r>
            <a:r>
              <a:rPr lang="en-US" dirty="0"/>
              <a:t> EN UCI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FC7AA41-3B42-8532-36A9-004E2AB73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46" y="652921"/>
            <a:ext cx="5053132" cy="55240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018A02-202A-A0FF-70A8-3FE742A24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940" y="2850184"/>
            <a:ext cx="4164237" cy="20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38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16</Words>
  <Application>Microsoft Office PowerPoint</Application>
  <PresentationFormat>Panorámica</PresentationFormat>
  <Paragraphs>5</Paragraphs>
  <Slides>23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Grafico</dc:creator>
  <cp:lastModifiedBy>geidymaitiel@gmail.com</cp:lastModifiedBy>
  <cp:revision>20</cp:revision>
  <dcterms:created xsi:type="dcterms:W3CDTF">2022-10-05T16:25:39Z</dcterms:created>
  <dcterms:modified xsi:type="dcterms:W3CDTF">2025-02-15T18:42:35Z</dcterms:modified>
</cp:coreProperties>
</file>